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10" r:id="rId5"/>
    <p:sldId id="311" r:id="rId6"/>
    <p:sldId id="313" r:id="rId7"/>
    <p:sldId id="260" r:id="rId8"/>
    <p:sldId id="312" r:id="rId9"/>
    <p:sldId id="272" r:id="rId10"/>
    <p:sldId id="261" r:id="rId11"/>
    <p:sldId id="307" r:id="rId12"/>
    <p:sldId id="265" r:id="rId13"/>
    <p:sldId id="314" r:id="rId14"/>
    <p:sldId id="264" r:id="rId15"/>
    <p:sldId id="315" r:id="rId16"/>
    <p:sldId id="279" r:id="rId17"/>
    <p:sldId id="280" r:id="rId18"/>
    <p:sldId id="281" r:id="rId19"/>
    <p:sldId id="309" r:id="rId20"/>
    <p:sldId id="316" r:id="rId21"/>
    <p:sldId id="317" r:id="rId22"/>
  </p:sldIdLst>
  <p:sldSz cx="12192000" cy="6858000"/>
  <p:notesSz cx="6735763" cy="9866313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1272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810710-26C5-C353-FE21-E0348537C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E1239A2-ABFA-AA0E-E080-F1D15C1AC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2EB67-FA86-4B30-95CE-FE4B8F54FC0B}" type="datetimeFigureOut">
              <a:rPr lang="es-AR" smtClean="0"/>
              <a:t>27/5/2025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C795341-4936-F371-AEE5-C896AA0D8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FD023A9-DB6A-F794-9449-E9587F1EE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620A4-E76A-4054-94B0-743B591A28A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66154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0EBAD15-D70B-270F-581B-50A120059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79ADBCC-5928-D81E-A64C-9B7895EF1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D49828-3DB1-AC75-D2B9-BEB309BC78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2EB67-FA86-4B30-95CE-FE4B8F54FC0B}" type="datetimeFigureOut">
              <a:rPr lang="es-AR" smtClean="0"/>
              <a:t>27/5/2025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2D50F3-2679-5FF2-59B3-8C92EB1895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265F1F-488D-6F35-BA07-C778CCEDAF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620A4-E76A-4054-94B0-743B591A28A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3048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447B1A26-A9DC-2643-2C43-2370C4AFD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FFE1035-A616-5B3F-E5AB-30ED2D2206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776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1528E4A-4BD4-E273-EB78-487FB0105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3200">
                <a:solidFill>
                  <a:srgbClr val="0E7391"/>
                </a:solidFill>
              </a:rPr>
              <a:t>Programas Reconversión y Eficiencia Energética, y Movilidad Sustentable</a:t>
            </a:r>
            <a:endParaRPr lang="es-AR" sz="3200" dirty="0">
              <a:solidFill>
                <a:srgbClr val="0E739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DF0FF7F-7F8F-E554-55CB-1A628A02AD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E4BF6D20-9158-7033-9C36-1DA2C228982F}"/>
              </a:ext>
            </a:extLst>
          </p:cNvPr>
          <p:cNvSpPr/>
          <p:nvPr/>
        </p:nvSpPr>
        <p:spPr>
          <a:xfrm>
            <a:off x="586596" y="1742536"/>
            <a:ext cx="3105510" cy="37438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54471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1BD18FA-150A-CE3D-F468-368C20C03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>
                <a:solidFill>
                  <a:srgbClr val="0E7391"/>
                </a:solidFill>
              </a:rPr>
              <a:t>Maquinaria y Bienes de Capital Usados</a:t>
            </a:r>
            <a:endParaRPr lang="es-AR" dirty="0">
              <a:solidFill>
                <a:srgbClr val="0E739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24AA75A-19C3-CDAA-8BFC-C657DD47C0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F8F6DE44-823F-CD8D-EF46-B4AE9CD8EC90}"/>
              </a:ext>
            </a:extLst>
          </p:cNvPr>
          <p:cNvSpPr/>
          <p:nvPr/>
        </p:nvSpPr>
        <p:spPr>
          <a:xfrm>
            <a:off x="690113" y="1811547"/>
            <a:ext cx="2812212" cy="327803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10339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4935BD9D-1F4D-085B-7040-61B68C515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>
                <a:solidFill>
                  <a:srgbClr val="0E7391"/>
                </a:solidFill>
              </a:rPr>
              <a:t>Descuento de Cheques</a:t>
            </a:r>
            <a:endParaRPr lang="es-AR" dirty="0">
              <a:solidFill>
                <a:srgbClr val="0E739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A750837-846C-0FB7-D086-1086D8459F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1B3A13B3-7842-A051-8B3C-719AF0124178}"/>
              </a:ext>
            </a:extLst>
          </p:cNvPr>
          <p:cNvSpPr/>
          <p:nvPr/>
        </p:nvSpPr>
        <p:spPr>
          <a:xfrm>
            <a:off x="603849" y="1742536"/>
            <a:ext cx="3053751" cy="350232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34229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E70DBDD6-5C55-0E90-76AC-E0232F97E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4672C7A-2257-65FF-2968-CF489D4738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673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65EADF71-B176-D439-566A-06CFE5BD4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>
                <a:solidFill>
                  <a:srgbClr val="0E7391"/>
                </a:solidFill>
              </a:rPr>
              <a:t>Medios de Pago Empresas</a:t>
            </a:r>
            <a:endParaRPr lang="es-AR" dirty="0">
              <a:solidFill>
                <a:srgbClr val="0E739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38F432C-F558-D906-BD5F-D5F28B1B87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03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81827BE4-FDAB-32FA-9953-4B08383A3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7EDF9A1-5374-0AEE-712D-46809BCC09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314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F3CA709-B672-4307-8551-044BC1198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54F744B-AD1F-43C9-318E-7E81F208C2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906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500732E9-9222-D01E-96FB-C796E5602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B666848-CC75-EEA0-90AD-DAFB688D89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32F60051-A390-553D-5A72-67E958BDF4C2}"/>
              </a:ext>
            </a:extLst>
          </p:cNvPr>
          <p:cNvSpPr/>
          <p:nvPr/>
        </p:nvSpPr>
        <p:spPr>
          <a:xfrm>
            <a:off x="707366" y="2984740"/>
            <a:ext cx="4123426" cy="115593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57359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3199036-376A-254A-34D8-3E943E1DA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68B7F7B-5901-90FD-ADCB-322D174CA8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011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4F45568A-DD55-070C-CF86-950567B57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>
                <a:solidFill>
                  <a:srgbClr val="0E7391"/>
                </a:solidFill>
              </a:rPr>
              <a:t>MiPyMEs Inversión Productiva</a:t>
            </a:r>
            <a:endParaRPr lang="es-AR" dirty="0">
              <a:solidFill>
                <a:srgbClr val="0E739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5152F0E-9453-A030-0B24-FFCC9B59EB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8A2CCB00-8F78-C438-D9BB-9E77655F3DC3}"/>
              </a:ext>
            </a:extLst>
          </p:cNvPr>
          <p:cNvSpPr/>
          <p:nvPr/>
        </p:nvSpPr>
        <p:spPr>
          <a:xfrm>
            <a:off x="172528" y="1449238"/>
            <a:ext cx="3692106" cy="467551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415245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4279F1DE-59CB-6FCC-C828-7A6C2E1A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>
                <a:solidFill>
                  <a:srgbClr val="0E7391"/>
                </a:solidFill>
              </a:rPr>
              <a:t>MiPyMEs y Grandes Empresas en pesos</a:t>
            </a:r>
            <a:endParaRPr lang="es-AR" dirty="0">
              <a:solidFill>
                <a:srgbClr val="0E739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844ACCD-1247-BDD0-2FB6-7BC0BAD8CE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48C02AAD-2759-B7DC-E698-40F761FFA6FD}"/>
              </a:ext>
            </a:extLst>
          </p:cNvPr>
          <p:cNvSpPr/>
          <p:nvPr/>
        </p:nvSpPr>
        <p:spPr>
          <a:xfrm>
            <a:off x="0" y="1466491"/>
            <a:ext cx="5158596" cy="455474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1876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39B650F8-D889-E0A1-33E9-7438A0865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4000">
                <a:solidFill>
                  <a:srgbClr val="0E7391"/>
                </a:solidFill>
              </a:rPr>
              <a:t>MiPyMEs y Grandes Empresas en dólares</a:t>
            </a:r>
            <a:endParaRPr lang="es-AR" sz="4000" dirty="0">
              <a:solidFill>
                <a:srgbClr val="0E739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4EA0AFB-FBFA-EBC2-9EF1-1F7F5D52FD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B25717F0-0792-A612-0008-9FA62F825AD2}"/>
              </a:ext>
            </a:extLst>
          </p:cNvPr>
          <p:cNvSpPr/>
          <p:nvPr/>
        </p:nvSpPr>
        <p:spPr>
          <a:xfrm>
            <a:off x="1069675" y="1621766"/>
            <a:ext cx="3191774" cy="45720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24963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7EDC7134-471B-0F37-84B1-76561F0D7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>
                <a:solidFill>
                  <a:srgbClr val="0E7391"/>
                </a:solidFill>
              </a:rPr>
              <a:t>Avales Digitales de SGR</a:t>
            </a:r>
            <a:endParaRPr lang="es-AR" dirty="0">
              <a:solidFill>
                <a:srgbClr val="0E739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5D8ED18-603A-43D2-28F2-5603E5996C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AACEF593-5546-72A7-D441-FDB44D9A80DE}"/>
              </a:ext>
            </a:extLst>
          </p:cNvPr>
          <p:cNvSpPr/>
          <p:nvPr/>
        </p:nvSpPr>
        <p:spPr>
          <a:xfrm>
            <a:off x="741872" y="1777042"/>
            <a:ext cx="2536166" cy="193231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15699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6E80AE6-2806-B0A3-FFF2-A5D078C73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>
                <a:solidFill>
                  <a:srgbClr val="0E7391"/>
                </a:solidFill>
              </a:rPr>
              <a:t>Comercio BNA+</a:t>
            </a:r>
            <a:endParaRPr lang="es-AR" dirty="0">
              <a:solidFill>
                <a:srgbClr val="0E739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2D523DB-9271-C1CB-2D17-219AE45266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D0457D33-9A9E-448B-1825-39B4AA5D21F3}"/>
              </a:ext>
            </a:extLst>
          </p:cNvPr>
          <p:cNvSpPr/>
          <p:nvPr/>
        </p:nvSpPr>
        <p:spPr>
          <a:xfrm>
            <a:off x="707366" y="1690777"/>
            <a:ext cx="2587925" cy="196682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22370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EAD11357-95E7-6544-48D4-197B15B30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3600">
                <a:solidFill>
                  <a:srgbClr val="0E7391"/>
                </a:solidFill>
              </a:rPr>
              <a:t>Maquinaria Nacional en pesos, bonificada por Fabricantes y Concesionarias</a:t>
            </a:r>
            <a:endParaRPr lang="es-AR" sz="3600" dirty="0">
              <a:solidFill>
                <a:srgbClr val="0E739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96D91A3-0D17-00D8-51F0-30F04EB324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99DD8326-BA06-370D-50B2-8829FEB789C9}"/>
              </a:ext>
            </a:extLst>
          </p:cNvPr>
          <p:cNvSpPr/>
          <p:nvPr/>
        </p:nvSpPr>
        <p:spPr>
          <a:xfrm>
            <a:off x="345057" y="1811547"/>
            <a:ext cx="3036498" cy="1915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64225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619DE99-25FF-D472-2907-7BE78C19C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2800">
                <a:solidFill>
                  <a:srgbClr val="0E7391"/>
                </a:solidFill>
              </a:rPr>
              <a:t>Camiones, remolques, semirremolques, utilitarios, minibuses o buses, bonificada por acuerdo con Fabricantes y Concesionarias</a:t>
            </a:r>
            <a:endParaRPr lang="es-AR" sz="2800" dirty="0">
              <a:solidFill>
                <a:srgbClr val="0E739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864A9CB-4FA1-2B17-B3BA-A4523EE056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FF1B421E-4FA3-E488-4FE1-4890D4042CD4}"/>
              </a:ext>
            </a:extLst>
          </p:cNvPr>
          <p:cNvSpPr/>
          <p:nvPr/>
        </p:nvSpPr>
        <p:spPr>
          <a:xfrm>
            <a:off x="362309" y="1483743"/>
            <a:ext cx="3088257" cy="383012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63853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5834BD76-5F95-BA8E-5BE3-BB6D0FD2E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3600">
                <a:solidFill>
                  <a:srgbClr val="0E7391"/>
                </a:solidFill>
              </a:rPr>
              <a:t>Maquinaria en dólares</a:t>
            </a:r>
            <a:endParaRPr lang="es-AR" sz="3600" dirty="0">
              <a:solidFill>
                <a:srgbClr val="0E739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6ECB079-B3DA-F96A-01C3-93024F8FF0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FC31F2ED-3389-26DF-E765-A3632236690F}"/>
              </a:ext>
            </a:extLst>
          </p:cNvPr>
          <p:cNvSpPr/>
          <p:nvPr/>
        </p:nvSpPr>
        <p:spPr>
          <a:xfrm>
            <a:off x="293298" y="1915064"/>
            <a:ext cx="3122762" cy="355408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097531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96D6F5DF346544CA4C6A007277CD3FE" ma:contentTypeVersion="15" ma:contentTypeDescription="Crear nuevo documento." ma:contentTypeScope="" ma:versionID="c6b3d8011fb7a886541a66642fb24001">
  <xsd:schema xmlns:xsd="http://www.w3.org/2001/XMLSchema" xmlns:xs="http://www.w3.org/2001/XMLSchema" xmlns:p="http://schemas.microsoft.com/office/2006/metadata/properties" xmlns:ns2="cc95ef2c-3d4d-433c-9a39-5d82be739abf" xmlns:ns3="8503bebc-dbe1-47e3-851b-6519edb3f6cd" targetNamespace="http://schemas.microsoft.com/office/2006/metadata/properties" ma:root="true" ma:fieldsID="10988d5681c1b47dd7efdc0f8bd60c5d" ns2:_="" ns3:_="">
    <xsd:import namespace="cc95ef2c-3d4d-433c-9a39-5d82be739abf"/>
    <xsd:import namespace="8503bebc-dbe1-47e3-851b-6519edb3f6cd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95ef2c-3d4d-433c-9a39-5d82be739abf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Etiquetas de imagen" ma:readOnly="false" ma:fieldId="{5cf76f15-5ced-4ddc-b409-7134ff3c332f}" ma:taxonomyMulti="true" ma:sspId="fe65b72f-da38-4435-9e14-f61cff2b251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03bebc-dbe1-47e3-851b-6519edb3f6cd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d38e22a1-bc5c-491f-946b-cf11d460e380}" ma:internalName="TaxCatchAll" ma:showField="CatchAllData" ma:web="8503bebc-dbe1-47e3-851b-6519edb3f6c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503bebc-dbe1-47e3-851b-6519edb3f6cd" xsi:nil="true"/>
    <lcf76f155ced4ddcb4097134ff3c332f xmlns="cc95ef2c-3d4d-433c-9a39-5d82be739ab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3FABAC1-4AF4-474C-A310-42E247E709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95ef2c-3d4d-433c-9a39-5d82be739abf"/>
    <ds:schemaRef ds:uri="8503bebc-dbe1-47e3-851b-6519edb3f6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506DF65-B41A-4F6A-9240-48F25D2206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AA3388-B1CD-4217-B517-5C091D018726}">
  <ds:schemaRefs>
    <ds:schemaRef ds:uri="http://schemas.microsoft.com/office/2006/metadata/properties"/>
    <ds:schemaRef ds:uri="http://schemas.microsoft.com/office/infopath/2007/PartnerControls"/>
    <ds:schemaRef ds:uri="8503bebc-dbe1-47e3-851b-6519edb3f6cd"/>
    <ds:schemaRef ds:uri="cc95ef2c-3d4d-433c-9a39-5d82be739ab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76</Words>
  <Application>Microsoft Office PowerPoint</Application>
  <PresentationFormat>Panorámica</PresentationFormat>
  <Paragraphs>128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Tema de Office</vt:lpstr>
      <vt:lpstr>Presentación de PowerPoint</vt:lpstr>
      <vt:lpstr>MiPyMEs Inversión Productiva</vt:lpstr>
      <vt:lpstr>MiPyMEs y Grandes Empresas en pesos</vt:lpstr>
      <vt:lpstr>MiPyMEs y Grandes Empresas en dólares</vt:lpstr>
      <vt:lpstr>Avales Digitales de SGR</vt:lpstr>
      <vt:lpstr>Comercio BNA+</vt:lpstr>
      <vt:lpstr>Maquinaria Nacional en pesos, bonificada por Fabricantes y Concesionarias</vt:lpstr>
      <vt:lpstr>Camiones, remolques, semirremolques, utilitarios, minibuses o buses, bonificada por acuerdo con Fabricantes y Concesionarias</vt:lpstr>
      <vt:lpstr>Maquinaria en dólares</vt:lpstr>
      <vt:lpstr>Programas Reconversión y Eficiencia Energética, y Movilidad Sustentable</vt:lpstr>
      <vt:lpstr>Maquinaria y Bienes de Capital Usados</vt:lpstr>
      <vt:lpstr>Descuento de Cheques</vt:lpstr>
      <vt:lpstr>Presentación de PowerPoint</vt:lpstr>
      <vt:lpstr>Medios de Pago Empresas</vt:lpstr>
      <vt:lpstr>Presentación de PowerPoint</vt:lpstr>
      <vt:lpstr>Presentación de PowerPoint</vt:lpstr>
      <vt:lpstr>Presentación de PowerPoint</vt:lpstr>
      <vt:lpstr>Presentación de PowerPoint</vt:lpstr>
    </vt:vector>
  </TitlesOfParts>
  <Company>BNA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Ximena Belen Lampon</dc:creator>
  <cp:lastModifiedBy>Diego Cáceres</cp:lastModifiedBy>
  <cp:revision>36</cp:revision>
  <dcterms:created xsi:type="dcterms:W3CDTF">2024-10-04T15:26:26Z</dcterms:created>
  <dcterms:modified xsi:type="dcterms:W3CDTF">2025-05-27T18:47:58Z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0x010100D96D6F5DF346544CA4C6A007277CD3FE</vt:lpwstr>
  </property>
</Properties>
</file>